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9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E711F-C7D9-4819-B7A8-074FC4FEDE1A}" type="doc">
      <dgm:prSet loTypeId="urn:microsoft.com/office/officeart/2005/8/layout/pyramid1" loCatId="pyramid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663D01-F6B7-4B19-8ADA-783C19D2D5DB}">
      <dgm:prSet phldrT="[Text]"/>
      <dgm:spPr/>
      <dgm:t>
        <a:bodyPr/>
        <a:lstStyle/>
        <a:p>
          <a:r>
            <a:rPr lang="en-US" dirty="0" smtClean="0"/>
            <a:t>Free native born males</a:t>
          </a:r>
          <a:endParaRPr lang="en-US" dirty="0"/>
        </a:p>
      </dgm:t>
    </dgm:pt>
    <dgm:pt modelId="{200D7276-9942-4C9A-8F8E-CEBEFC1374C8}" type="parTrans" cxnId="{39CF27A4-37AF-4887-AE42-DF488C6F91AF}">
      <dgm:prSet/>
      <dgm:spPr/>
      <dgm:t>
        <a:bodyPr/>
        <a:lstStyle/>
        <a:p>
          <a:endParaRPr lang="en-US"/>
        </a:p>
      </dgm:t>
    </dgm:pt>
    <dgm:pt modelId="{5DBBFDC5-5EC8-45CB-BD6B-F2B9A5D4E104}" type="sibTrans" cxnId="{39CF27A4-37AF-4887-AE42-DF488C6F91AF}">
      <dgm:prSet/>
      <dgm:spPr/>
      <dgm:t>
        <a:bodyPr/>
        <a:lstStyle/>
        <a:p>
          <a:endParaRPr lang="en-US"/>
        </a:p>
      </dgm:t>
    </dgm:pt>
    <dgm:pt modelId="{988CD6ED-9B55-4FE4-BF1D-0D4B885C0DD8}">
      <dgm:prSet phldrT="[Text]"/>
      <dgm:spPr/>
      <dgm:t>
        <a:bodyPr/>
        <a:lstStyle/>
        <a:p>
          <a:r>
            <a:rPr lang="en-US" dirty="0" smtClean="0"/>
            <a:t>Women &amp; Children (citizens but no rights)</a:t>
          </a:r>
          <a:endParaRPr lang="en-US" dirty="0"/>
        </a:p>
      </dgm:t>
    </dgm:pt>
    <dgm:pt modelId="{558479AC-EA2B-488B-BEDD-4A022D15494C}" type="parTrans" cxnId="{A23A470F-325C-45C1-977D-B7FC461FBDFB}">
      <dgm:prSet/>
      <dgm:spPr/>
      <dgm:t>
        <a:bodyPr/>
        <a:lstStyle/>
        <a:p>
          <a:endParaRPr lang="en-US"/>
        </a:p>
      </dgm:t>
    </dgm:pt>
    <dgm:pt modelId="{4C12017A-1988-4B54-AB09-F1DD010DEA1F}" type="sibTrans" cxnId="{A23A470F-325C-45C1-977D-B7FC461FBDFB}">
      <dgm:prSet/>
      <dgm:spPr/>
      <dgm:t>
        <a:bodyPr/>
        <a:lstStyle/>
        <a:p>
          <a:endParaRPr lang="en-US"/>
        </a:p>
      </dgm:t>
    </dgm:pt>
    <dgm:pt modelId="{02A19998-163F-44AF-B704-241217DCBBF0}">
      <dgm:prSet phldrT="[Text]"/>
      <dgm:spPr/>
      <dgm:t>
        <a:bodyPr/>
        <a:lstStyle/>
        <a:p>
          <a:r>
            <a:rPr lang="en-US" dirty="0" smtClean="0"/>
            <a:t>Slaves &amp; foreign born individuals (no political rights) </a:t>
          </a:r>
          <a:endParaRPr lang="en-US" dirty="0"/>
        </a:p>
      </dgm:t>
    </dgm:pt>
    <dgm:pt modelId="{DCD49FBB-A6C9-4EE7-9766-7BB5E1BE9730}" type="parTrans" cxnId="{89580740-4639-4A38-BA45-858AF863C01F}">
      <dgm:prSet/>
      <dgm:spPr/>
      <dgm:t>
        <a:bodyPr/>
        <a:lstStyle/>
        <a:p>
          <a:endParaRPr lang="en-US"/>
        </a:p>
      </dgm:t>
    </dgm:pt>
    <dgm:pt modelId="{3010D773-9A64-41DC-894C-B1BE57A516FD}" type="sibTrans" cxnId="{89580740-4639-4A38-BA45-858AF863C01F}">
      <dgm:prSet/>
      <dgm:spPr/>
      <dgm:t>
        <a:bodyPr/>
        <a:lstStyle/>
        <a:p>
          <a:endParaRPr lang="en-US"/>
        </a:p>
      </dgm:t>
    </dgm:pt>
    <dgm:pt modelId="{66E01D7C-B5D7-4AB1-A165-10A6F8689280}" type="pres">
      <dgm:prSet presAssocID="{51AE711F-C7D9-4819-B7A8-074FC4FEDE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5C02B-A3A5-4EF9-806F-A3E0A97C89DE}" type="pres">
      <dgm:prSet presAssocID="{30663D01-F6B7-4B19-8ADA-783C19D2D5DB}" presName="Name8" presStyleCnt="0"/>
      <dgm:spPr/>
    </dgm:pt>
    <dgm:pt modelId="{56DE8060-A699-43FA-ACBB-F417C2E0CABA}" type="pres">
      <dgm:prSet presAssocID="{30663D01-F6B7-4B19-8ADA-783C19D2D5D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0BE75-C610-4FB2-ACFF-DF589656B808}" type="pres">
      <dgm:prSet presAssocID="{30663D01-F6B7-4B19-8ADA-783C19D2D5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063F2-1A5B-4F6D-8CD9-571CBE818C6E}" type="pres">
      <dgm:prSet presAssocID="{988CD6ED-9B55-4FE4-BF1D-0D4B885C0DD8}" presName="Name8" presStyleCnt="0"/>
      <dgm:spPr/>
    </dgm:pt>
    <dgm:pt modelId="{587550FB-6393-4629-AE17-2F331E8D93B5}" type="pres">
      <dgm:prSet presAssocID="{988CD6ED-9B55-4FE4-BF1D-0D4B885C0DD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3D637-2CEF-4F90-B3C0-A56B5410D3B7}" type="pres">
      <dgm:prSet presAssocID="{988CD6ED-9B55-4FE4-BF1D-0D4B885C0D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66F40-7CBA-43DE-BC99-EBB8CDA3B211}" type="pres">
      <dgm:prSet presAssocID="{02A19998-163F-44AF-B704-241217DCBBF0}" presName="Name8" presStyleCnt="0"/>
      <dgm:spPr/>
    </dgm:pt>
    <dgm:pt modelId="{3ACF0000-91EF-443B-A78E-06577DE31658}" type="pres">
      <dgm:prSet presAssocID="{02A19998-163F-44AF-B704-241217DCBBF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CBD64-0E52-403B-A033-238A2CA4C967}" type="pres">
      <dgm:prSet presAssocID="{02A19998-163F-44AF-B704-241217DCBB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3BAEA1-0FF1-49FF-BE49-FBDDABE60168}" type="presOf" srcId="{988CD6ED-9B55-4FE4-BF1D-0D4B885C0DD8}" destId="{587550FB-6393-4629-AE17-2F331E8D93B5}" srcOrd="0" destOrd="0" presId="urn:microsoft.com/office/officeart/2005/8/layout/pyramid1"/>
    <dgm:cxn modelId="{39CF27A4-37AF-4887-AE42-DF488C6F91AF}" srcId="{51AE711F-C7D9-4819-B7A8-074FC4FEDE1A}" destId="{30663D01-F6B7-4B19-8ADA-783C19D2D5DB}" srcOrd="0" destOrd="0" parTransId="{200D7276-9942-4C9A-8F8E-CEBEFC1374C8}" sibTransId="{5DBBFDC5-5EC8-45CB-BD6B-F2B9A5D4E104}"/>
    <dgm:cxn modelId="{F45C3DF8-8BCD-4D91-B512-57344B0C20AD}" type="presOf" srcId="{02A19998-163F-44AF-B704-241217DCBBF0}" destId="{3ACF0000-91EF-443B-A78E-06577DE31658}" srcOrd="0" destOrd="0" presId="urn:microsoft.com/office/officeart/2005/8/layout/pyramid1"/>
    <dgm:cxn modelId="{F976C9B2-6504-4AEB-BB45-90993CBDAD39}" type="presOf" srcId="{02A19998-163F-44AF-B704-241217DCBBF0}" destId="{B31CBD64-0E52-403B-A033-238A2CA4C967}" srcOrd="1" destOrd="0" presId="urn:microsoft.com/office/officeart/2005/8/layout/pyramid1"/>
    <dgm:cxn modelId="{24E480AC-7A68-4F0A-80E0-149149F108D8}" type="presOf" srcId="{30663D01-F6B7-4B19-8ADA-783C19D2D5DB}" destId="{56DE8060-A699-43FA-ACBB-F417C2E0CABA}" srcOrd="0" destOrd="0" presId="urn:microsoft.com/office/officeart/2005/8/layout/pyramid1"/>
    <dgm:cxn modelId="{A90FF22C-FAE5-4074-8D23-E0C1D82616A5}" type="presOf" srcId="{988CD6ED-9B55-4FE4-BF1D-0D4B885C0DD8}" destId="{9C03D637-2CEF-4F90-B3C0-A56B5410D3B7}" srcOrd="1" destOrd="0" presId="urn:microsoft.com/office/officeart/2005/8/layout/pyramid1"/>
    <dgm:cxn modelId="{A23A470F-325C-45C1-977D-B7FC461FBDFB}" srcId="{51AE711F-C7D9-4819-B7A8-074FC4FEDE1A}" destId="{988CD6ED-9B55-4FE4-BF1D-0D4B885C0DD8}" srcOrd="1" destOrd="0" parTransId="{558479AC-EA2B-488B-BEDD-4A022D15494C}" sibTransId="{4C12017A-1988-4B54-AB09-F1DD010DEA1F}"/>
    <dgm:cxn modelId="{55A869DC-D637-42A3-B7E9-BA62713EA782}" type="presOf" srcId="{51AE711F-C7D9-4819-B7A8-074FC4FEDE1A}" destId="{66E01D7C-B5D7-4AB1-A165-10A6F8689280}" srcOrd="0" destOrd="0" presId="urn:microsoft.com/office/officeart/2005/8/layout/pyramid1"/>
    <dgm:cxn modelId="{0AFA2259-4EE1-47E2-865E-0433A6E78CB1}" type="presOf" srcId="{30663D01-F6B7-4B19-8ADA-783C19D2D5DB}" destId="{25D0BE75-C610-4FB2-ACFF-DF589656B808}" srcOrd="1" destOrd="0" presId="urn:microsoft.com/office/officeart/2005/8/layout/pyramid1"/>
    <dgm:cxn modelId="{89580740-4639-4A38-BA45-858AF863C01F}" srcId="{51AE711F-C7D9-4819-B7A8-074FC4FEDE1A}" destId="{02A19998-163F-44AF-B704-241217DCBBF0}" srcOrd="2" destOrd="0" parTransId="{DCD49FBB-A6C9-4EE7-9766-7BB5E1BE9730}" sibTransId="{3010D773-9A64-41DC-894C-B1BE57A516FD}"/>
    <dgm:cxn modelId="{6F5EF19D-F5EC-455B-B961-39F55B3C5A91}" type="presParOf" srcId="{66E01D7C-B5D7-4AB1-A165-10A6F8689280}" destId="{0025C02B-A3A5-4EF9-806F-A3E0A97C89DE}" srcOrd="0" destOrd="0" presId="urn:microsoft.com/office/officeart/2005/8/layout/pyramid1"/>
    <dgm:cxn modelId="{63632BFB-A906-413A-82AF-4D2988847259}" type="presParOf" srcId="{0025C02B-A3A5-4EF9-806F-A3E0A97C89DE}" destId="{56DE8060-A699-43FA-ACBB-F417C2E0CABA}" srcOrd="0" destOrd="0" presId="urn:microsoft.com/office/officeart/2005/8/layout/pyramid1"/>
    <dgm:cxn modelId="{EAE9385E-F381-41E2-8C5D-00313B33414D}" type="presParOf" srcId="{0025C02B-A3A5-4EF9-806F-A3E0A97C89DE}" destId="{25D0BE75-C610-4FB2-ACFF-DF589656B808}" srcOrd="1" destOrd="0" presId="urn:microsoft.com/office/officeart/2005/8/layout/pyramid1"/>
    <dgm:cxn modelId="{0DF562B0-C0F6-462D-B909-72D6FDCCB840}" type="presParOf" srcId="{66E01D7C-B5D7-4AB1-A165-10A6F8689280}" destId="{606063F2-1A5B-4F6D-8CD9-571CBE818C6E}" srcOrd="1" destOrd="0" presId="urn:microsoft.com/office/officeart/2005/8/layout/pyramid1"/>
    <dgm:cxn modelId="{F172DEF7-AB0A-4DBF-9B3D-61B2EA58E995}" type="presParOf" srcId="{606063F2-1A5B-4F6D-8CD9-571CBE818C6E}" destId="{587550FB-6393-4629-AE17-2F331E8D93B5}" srcOrd="0" destOrd="0" presId="urn:microsoft.com/office/officeart/2005/8/layout/pyramid1"/>
    <dgm:cxn modelId="{2958D19D-441F-4DD6-B823-BCF5023C7D9C}" type="presParOf" srcId="{606063F2-1A5B-4F6D-8CD9-571CBE818C6E}" destId="{9C03D637-2CEF-4F90-B3C0-A56B5410D3B7}" srcOrd="1" destOrd="0" presId="urn:microsoft.com/office/officeart/2005/8/layout/pyramid1"/>
    <dgm:cxn modelId="{5DB873DE-5132-4CD1-8FAE-0DFEC4B0AA0D}" type="presParOf" srcId="{66E01D7C-B5D7-4AB1-A165-10A6F8689280}" destId="{CAF66F40-7CBA-43DE-BC99-EBB8CDA3B211}" srcOrd="2" destOrd="0" presId="urn:microsoft.com/office/officeart/2005/8/layout/pyramid1"/>
    <dgm:cxn modelId="{72746365-7276-47F1-B7E4-AE1E0F9751DE}" type="presParOf" srcId="{CAF66F40-7CBA-43DE-BC99-EBB8CDA3B211}" destId="{3ACF0000-91EF-443B-A78E-06577DE31658}" srcOrd="0" destOrd="0" presId="urn:microsoft.com/office/officeart/2005/8/layout/pyramid1"/>
    <dgm:cxn modelId="{F68F2656-39A3-423A-B4F2-9DCDAD3240CD}" type="presParOf" srcId="{CAF66F40-7CBA-43DE-BC99-EBB8CDA3B211}" destId="{B31CBD64-0E52-403B-A033-238A2CA4C96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E8060-A699-43FA-ACBB-F417C2E0CABA}">
      <dsp:nvSpPr>
        <dsp:cNvPr id="0" name=""/>
        <dsp:cNvSpPr/>
      </dsp:nvSpPr>
      <dsp:spPr>
        <a:xfrm>
          <a:off x="2489200" y="0"/>
          <a:ext cx="2489200" cy="1508654"/>
        </a:xfrm>
        <a:prstGeom prst="trapezoid">
          <a:avLst>
            <a:gd name="adj" fmla="val 8249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Free native born males</a:t>
          </a:r>
          <a:endParaRPr lang="en-US" sz="3200" kern="1200" dirty="0"/>
        </a:p>
      </dsp:txBody>
      <dsp:txXfrm>
        <a:off x="2489200" y="0"/>
        <a:ext cx="2489200" cy="1508654"/>
      </dsp:txXfrm>
    </dsp:sp>
    <dsp:sp modelId="{587550FB-6393-4629-AE17-2F331E8D93B5}">
      <dsp:nvSpPr>
        <dsp:cNvPr id="0" name=""/>
        <dsp:cNvSpPr/>
      </dsp:nvSpPr>
      <dsp:spPr>
        <a:xfrm>
          <a:off x="1244600" y="1508654"/>
          <a:ext cx="4978400" cy="1508654"/>
        </a:xfrm>
        <a:prstGeom prst="trapezoid">
          <a:avLst>
            <a:gd name="adj" fmla="val 82497"/>
          </a:avLst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Women &amp; Children (citizens but no rights)</a:t>
          </a:r>
          <a:endParaRPr lang="en-US" sz="3200" kern="1200" dirty="0"/>
        </a:p>
      </dsp:txBody>
      <dsp:txXfrm>
        <a:off x="2115819" y="1508654"/>
        <a:ext cx="3235960" cy="1508654"/>
      </dsp:txXfrm>
    </dsp:sp>
    <dsp:sp modelId="{3ACF0000-91EF-443B-A78E-06577DE31658}">
      <dsp:nvSpPr>
        <dsp:cNvPr id="0" name=""/>
        <dsp:cNvSpPr/>
      </dsp:nvSpPr>
      <dsp:spPr>
        <a:xfrm>
          <a:off x="0" y="3017308"/>
          <a:ext cx="7467600" cy="1508654"/>
        </a:xfrm>
        <a:prstGeom prst="trapezoid">
          <a:avLst>
            <a:gd name="adj" fmla="val 82497"/>
          </a:avLst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Slaves &amp; foreign born individuals (no political rights) </a:t>
          </a:r>
          <a:endParaRPr lang="en-US" sz="3200" kern="1200" dirty="0"/>
        </a:p>
      </dsp:txBody>
      <dsp:txXfrm>
        <a:off x="1306829" y="3017308"/>
        <a:ext cx="485394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25D0-ECD8-48D7-8974-99C94CA78582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FA632-8F0F-48FB-96DF-2AA8AC080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A632-8F0F-48FB-96DF-2AA8AC0802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DF7275-E7AB-4ABB-BDB8-66EE38FFF27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D2519C-4E49-4BA3-9D92-446C2E235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ncient-greece/video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P-FsX0QW8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4" name="Content Placeholder 3" descr="AthensPoli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8382000" cy="6248400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02225" y="1143000"/>
            <a:ext cx="4041775" cy="5410200"/>
          </a:xfrm>
        </p:spPr>
        <p:txBody>
          <a:bodyPr/>
          <a:lstStyle/>
          <a:p>
            <a:pPr>
              <a:buNone/>
            </a:pPr>
            <a:endParaRPr lang="en-US" i="1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 of Modern English Words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Metropolis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Police</a:t>
            </a:r>
          </a:p>
          <a:p>
            <a:r>
              <a:rPr lang="en-US" dirty="0" smtClean="0"/>
              <a:t>Politics</a:t>
            </a:r>
          </a:p>
          <a:p>
            <a:r>
              <a:rPr lang="en-US" dirty="0" smtClean="0"/>
              <a:t>Indianapolis </a:t>
            </a:r>
          </a:p>
          <a:p>
            <a:r>
              <a:rPr lang="en-US" dirty="0" smtClean="0"/>
              <a:t>Minneapolis</a:t>
            </a:r>
          </a:p>
          <a:p>
            <a:r>
              <a:rPr lang="en-US" dirty="0" smtClean="0"/>
              <a:t>Annapolis</a:t>
            </a:r>
          </a:p>
          <a:p>
            <a:endParaRPr lang="en-US" dirty="0"/>
          </a:p>
        </p:txBody>
      </p:sp>
      <p:pic>
        <p:nvPicPr>
          <p:cNvPr id="4098" name="Picture 2" descr="C:\Users\Kevin Duke\AppData\Local\Microsoft\Windows\Temporary Internet Files\Content.IE5\T29GMC3U\MC9001952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2743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Spreading Greek Culture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the population of the various polis increased, the need for more land and resources arose. </a:t>
            </a:r>
          </a:p>
          <a:p>
            <a:r>
              <a:rPr lang="en-US" dirty="0" smtClean="0"/>
              <a:t>Greek City-States established colonies to ease overcrowding in mainland Greece. </a:t>
            </a:r>
          </a:p>
          <a:p>
            <a:r>
              <a:rPr lang="en-US" dirty="0" smtClean="0"/>
              <a:t>These colonies would spread Greek culture throughout the Mediterranean region. </a:t>
            </a:r>
            <a:endParaRPr lang="en-US" dirty="0"/>
          </a:p>
        </p:txBody>
      </p:sp>
      <p:pic>
        <p:nvPicPr>
          <p:cNvPr id="7" name="Content Placeholder 6" descr="greek-colon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600200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Videos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http://www.history.com/topics/ancient-greece/videos#the-peloponnesian-war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www.youtube.com/watch?v=xP-FsX0QW88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Review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</a:t>
            </a:r>
            <a:r>
              <a:rPr lang="en-US" sz="2400" dirty="0" smtClean="0"/>
              <a:t>is Greece</a:t>
            </a:r>
            <a:r>
              <a:rPr lang="en-US" sz="2400" dirty="0" smtClean="0">
                <a:latin typeface="Times New Roman" pitchFamily="18" charset="0"/>
              </a:rPr>
              <a:t>’</a:t>
            </a:r>
            <a:r>
              <a:rPr lang="en-US" sz="2400" dirty="0" smtClean="0"/>
              <a:t>s political contribution to the political world (especially the United States)?</a:t>
            </a:r>
          </a:p>
          <a:p>
            <a:pPr>
              <a:buNone/>
            </a:pPr>
            <a:r>
              <a:rPr lang="en-US" sz="2800" dirty="0" smtClean="0"/>
              <a:t>Democracy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What was the Greek name for a city state?</a:t>
            </a:r>
          </a:p>
          <a:p>
            <a:pPr>
              <a:buNone/>
            </a:pPr>
            <a:r>
              <a:rPr lang="en-US" dirty="0" smtClean="0"/>
              <a:t>Polis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         Dress Code Changes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Applies to every Student male or female.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u="sng" dirty="0" smtClean="0"/>
              <a:t>Any jackets or pullovers must be standard school colors</a:t>
            </a:r>
            <a:endParaRPr lang="en-US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School uniforms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Everyone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Khaki pants or shorts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White shoes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Blue or White Polo Shirt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200" dirty="0" smtClean="0"/>
              <a:t>              </a:t>
            </a:r>
            <a:r>
              <a:rPr lang="en-US" sz="4200" u="sng" dirty="0" smtClean="0"/>
              <a:t>B.</a:t>
            </a:r>
          </a:p>
          <a:p>
            <a:pPr>
              <a:buNone/>
            </a:pPr>
            <a:endParaRPr lang="en-US" sz="4200" u="sng" dirty="0" smtClean="0"/>
          </a:p>
          <a:p>
            <a:r>
              <a:rPr lang="en-US" sz="4200" u="sng" dirty="0" smtClean="0"/>
              <a:t>Males</a:t>
            </a:r>
            <a:r>
              <a:rPr lang="en-US" sz="4200" dirty="0" smtClean="0"/>
              <a:t>: </a:t>
            </a:r>
          </a:p>
          <a:p>
            <a:pPr>
              <a:buNone/>
            </a:pPr>
            <a:r>
              <a:rPr lang="en-US" sz="4200" dirty="0" smtClean="0"/>
              <a:t>     Shirts tucked in</a:t>
            </a:r>
          </a:p>
          <a:p>
            <a:pPr>
              <a:buNone/>
            </a:pPr>
            <a:r>
              <a:rPr lang="en-US" sz="4200" dirty="0" smtClean="0"/>
              <a:t>      </a:t>
            </a:r>
          </a:p>
          <a:p>
            <a:endParaRPr lang="en-US" sz="4200" dirty="0" smtClean="0"/>
          </a:p>
          <a:p>
            <a:endParaRPr lang="en-US" sz="4200" dirty="0" smtClean="0"/>
          </a:p>
          <a:p>
            <a:r>
              <a:rPr lang="en-US" sz="4200" u="sng" dirty="0" smtClean="0"/>
              <a:t>Females: </a:t>
            </a:r>
          </a:p>
          <a:p>
            <a:pPr>
              <a:buNone/>
            </a:pPr>
            <a:r>
              <a:rPr lang="en-US" sz="4200" dirty="0" smtClean="0"/>
              <a:t>     No flip flops</a:t>
            </a:r>
          </a:p>
          <a:p>
            <a:pPr>
              <a:buNone/>
            </a:pPr>
            <a:r>
              <a:rPr lang="en-US" sz="4200" dirty="0" smtClean="0"/>
              <a:t>     No Sandals</a:t>
            </a:r>
          </a:p>
          <a:p>
            <a:pPr>
              <a:buNone/>
            </a:pPr>
            <a:r>
              <a:rPr lang="en-US" sz="4200" dirty="0" smtClean="0"/>
              <a:t>     No Shorts</a:t>
            </a:r>
          </a:p>
          <a:p>
            <a:pPr>
              <a:buNone/>
            </a:pPr>
            <a:r>
              <a:rPr lang="en-US" sz="4200" dirty="0" smtClean="0"/>
              <a:t>     No Skirts or dresses</a:t>
            </a:r>
          </a:p>
          <a:p>
            <a:pPr>
              <a:buNone/>
            </a:pPr>
            <a:r>
              <a:rPr lang="en-US" sz="4200" dirty="0" smtClean="0"/>
              <a:t>      Shirts must also be tucked in</a:t>
            </a:r>
          </a:p>
          <a:p>
            <a:pPr>
              <a:buNone/>
            </a:pPr>
            <a:r>
              <a:rPr lang="en-US" sz="4200" dirty="0" smtClean="0"/>
              <a:t>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Greece: The Polis</a:t>
            </a:r>
            <a:endParaRPr lang="en-US" dirty="0"/>
          </a:p>
        </p:txBody>
      </p:sp>
      <p:pic>
        <p:nvPicPr>
          <p:cNvPr id="4" name="Content Placeholder 3" descr="greece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7086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004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 seeds of modern democracy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The Rise of the City States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 fontScale="92500"/>
          </a:bodyPr>
          <a:lstStyle/>
          <a:p>
            <a:r>
              <a:rPr lang="en-US" i="1" u="sng" dirty="0" smtClean="0"/>
              <a:t>City State</a:t>
            </a:r>
            <a:r>
              <a:rPr lang="en-US" dirty="0" smtClean="0"/>
              <a:t>-Greek communities that developed independently of each other</a:t>
            </a:r>
          </a:p>
          <a:p>
            <a:r>
              <a:rPr lang="en-US" dirty="0" smtClean="0"/>
              <a:t>What was major factor in this development?</a:t>
            </a:r>
          </a:p>
          <a:p>
            <a:r>
              <a:rPr lang="en-US" u="sng" dirty="0" smtClean="0"/>
              <a:t>Geography</a:t>
            </a:r>
            <a:r>
              <a:rPr lang="en-US" dirty="0" smtClean="0"/>
              <a:t>- The rugged mountain terrain of Greece meant these cities developed differently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Content Placeholder 8" descr="Greekgeography#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44196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Polis-</a:t>
            </a:r>
            <a:r>
              <a:rPr lang="en-US" dirty="0" smtClean="0"/>
              <a:t> </a:t>
            </a:r>
            <a:r>
              <a:rPr lang="en-US" sz="2400" dirty="0" smtClean="0"/>
              <a:t>Greek name for a city state</a:t>
            </a:r>
          </a:p>
          <a:p>
            <a:endParaRPr lang="en-US" sz="2400" dirty="0" smtClean="0"/>
          </a:p>
          <a:p>
            <a:r>
              <a:rPr lang="en-US" sz="2400" dirty="0" smtClean="0"/>
              <a:t>Each was independent and self sufficient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Was the center of Greek identity </a:t>
            </a:r>
          </a:p>
          <a:p>
            <a:endParaRPr lang="en-US" sz="2400" dirty="0" smtClean="0"/>
          </a:p>
          <a:p>
            <a:r>
              <a:rPr lang="en-US" sz="2400" dirty="0" smtClean="0"/>
              <a:t>Greeks took great pride and loyalty in their polis </a:t>
            </a:r>
          </a:p>
          <a:p>
            <a:endParaRPr lang="en-US" dirty="0" smtClean="0"/>
          </a:p>
          <a:p>
            <a:r>
              <a:rPr lang="en-US" dirty="0" smtClean="0"/>
              <a:t>Athens and Sparta are two famous Greek city states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idea of citizenship and the model of democracy can be traced to ancient Greece and the Polis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citizen was </a:t>
            </a:r>
            <a:r>
              <a:rPr lang="en-US" i="1" dirty="0" smtClean="0"/>
              <a:t>not an individual. </a:t>
            </a:r>
            <a:r>
              <a:rPr lang="en-US" dirty="0" smtClean="0"/>
              <a:t>They belonged to the state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dirty="0" smtClean="0"/>
              <a:t>The polis had no professional army or politicians, relying on its citizens instead.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Kevin Duke\AppData\Local\Microsoft\Windows\Temporary Internet Files\Content.IE5\O9FILQ1H\MC9003494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614221" cy="181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Governments of the Polis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943600"/>
            <a:ext cx="4040188" cy="381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5943600"/>
            <a:ext cx="4041775" cy="381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350488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smtClean="0"/>
              <a:t>Monarchy-government ruled by a king or queen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500" dirty="0" smtClean="0"/>
              <a:t>Oligarchy- government ruled by a few</a:t>
            </a:r>
          </a:p>
          <a:p>
            <a:pPr>
              <a:buNone/>
            </a:pPr>
            <a:endParaRPr lang="en-US" sz="35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100" dirty="0" smtClean="0"/>
              <a:t>Tyrant-Power was seized by force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100" dirty="0" smtClean="0"/>
              <a:t>Democracy- type of government where people vote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2" name="Content Placeholder 11" descr="Ancient-Greece-Political-HierarchyPolitica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4040188" cy="4260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Greek Citizenship Hierarchy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52600" y="6248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Is this truly a democracy?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Different than the U.S.?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southern states did not let African Americans vote until the 1960s (Voting Rights Act 1965) </a:t>
            </a:r>
          </a:p>
          <a:p>
            <a:endParaRPr lang="en-US" dirty="0" smtClean="0"/>
          </a:p>
          <a:p>
            <a:r>
              <a:rPr lang="en-US" dirty="0" smtClean="0"/>
              <a:t>Women could not vote in the U.S. until 1920 (19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Eighteen year olds could not vote until the late 1970s.</a:t>
            </a:r>
          </a:p>
          <a:p>
            <a:endParaRPr lang="en-US" dirty="0"/>
          </a:p>
        </p:txBody>
      </p:sp>
      <p:pic>
        <p:nvPicPr>
          <p:cNvPr id="3074" name="Picture 2" descr="C:\Users\Kevin Duke\AppData\Local\Microsoft\Windows\Temporary Internet Files\Content.IE5\O9FILQ1H\MC9004361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76800"/>
            <a:ext cx="1917460" cy="171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Polis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Acropolis = fortified hill (often with temples dedicated to the gods/goddesses)</a:t>
            </a:r>
            <a:endParaRPr lang="en-US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Agora=Open area that was used as a meeting and marketplace for the people</a:t>
            </a:r>
          </a:p>
        </p:txBody>
      </p:sp>
      <p:pic>
        <p:nvPicPr>
          <p:cNvPr id="7" name="Content Placeholder 6" descr="acropol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801" y="914399"/>
            <a:ext cx="4636772" cy="2560320"/>
          </a:xfrm>
        </p:spPr>
      </p:pic>
      <p:pic>
        <p:nvPicPr>
          <p:cNvPr id="8" name="Picture 7" descr="Ag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505199"/>
            <a:ext cx="4663440" cy="2898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493</TotalTime>
  <Words>455</Words>
  <Application>Microsoft Office PowerPoint</Application>
  <PresentationFormat>On-screen Show (4:3)</PresentationFormat>
  <Paragraphs>122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Slide 1</vt:lpstr>
      <vt:lpstr>          Dress Code Changes</vt:lpstr>
      <vt:lpstr>Ancient Greece: The Polis</vt:lpstr>
      <vt:lpstr>    The Rise of the City States</vt:lpstr>
      <vt:lpstr>                     Polis</vt:lpstr>
      <vt:lpstr>       Governments of the Polis   </vt:lpstr>
      <vt:lpstr>       Greek Citizenship Hierarchy </vt:lpstr>
      <vt:lpstr>       Different than the U.S.?</vt:lpstr>
      <vt:lpstr>     Polis </vt:lpstr>
      <vt:lpstr>                        </vt:lpstr>
      <vt:lpstr>Origin of Modern English Words</vt:lpstr>
      <vt:lpstr>       Spreading Greek Culture </vt:lpstr>
      <vt:lpstr>                   Videos</vt:lpstr>
      <vt:lpstr>                 Review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Dress Code Changes</dc:title>
  <dc:creator>Kevin Duke</dc:creator>
  <cp:lastModifiedBy>bcrews.wm</cp:lastModifiedBy>
  <cp:revision>20</cp:revision>
  <dcterms:created xsi:type="dcterms:W3CDTF">2013-10-10T14:48:15Z</dcterms:created>
  <dcterms:modified xsi:type="dcterms:W3CDTF">2013-10-11T13:47:28Z</dcterms:modified>
</cp:coreProperties>
</file>