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4" r:id="rId28"/>
    <p:sldId id="283" r:id="rId29"/>
    <p:sldId id="286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90E4-CBCD-48A4-9016-E5E71049E36D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B2F-5E89-460D-A22F-3BC56DF6E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90E4-CBCD-48A4-9016-E5E71049E36D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B2F-5E89-460D-A22F-3BC56DF6E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90E4-CBCD-48A4-9016-E5E71049E36D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B2F-5E89-460D-A22F-3BC56DF6E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90E4-CBCD-48A4-9016-E5E71049E36D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B2F-5E89-460D-A22F-3BC56DF6E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90E4-CBCD-48A4-9016-E5E71049E36D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B2F-5E89-460D-A22F-3BC56DF6E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90E4-CBCD-48A4-9016-E5E71049E36D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B2F-5E89-460D-A22F-3BC56DF6E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90E4-CBCD-48A4-9016-E5E71049E36D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B2F-5E89-460D-A22F-3BC56DF6E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90E4-CBCD-48A4-9016-E5E71049E36D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B2F-5E89-460D-A22F-3BC56DF6E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90E4-CBCD-48A4-9016-E5E71049E36D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B2F-5E89-460D-A22F-3BC56DF6E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90E4-CBCD-48A4-9016-E5E71049E36D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B2F-5E89-460D-A22F-3BC56DF6E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90E4-CBCD-48A4-9016-E5E71049E36D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9B2F-5E89-460D-A22F-3BC56DF6E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790E4-CBCD-48A4-9016-E5E71049E36D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59B2F-5E89-460D-A22F-3BC56DF6E8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Chapter 27 Worms and Mollusks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parasitic worms do not need a complex digestive system</a:t>
            </a:r>
          </a:p>
          <a:p>
            <a:r>
              <a:rPr lang="en-US" dirty="0" smtClean="0"/>
              <a:t>They obtain nutrients from food that have already been digested by their host.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Respiration, Circulation, and Excretion</a:t>
            </a:r>
          </a:p>
          <a:p>
            <a:pPr lvl="1"/>
            <a:r>
              <a:rPr lang="en-US" dirty="0" smtClean="0"/>
              <a:t>Flatworms do not need a circulatory system to transport materials.</a:t>
            </a:r>
          </a:p>
          <a:p>
            <a:pPr lvl="1"/>
            <a:r>
              <a:rPr lang="en-US" dirty="0" smtClean="0"/>
              <a:t>Flatworms rely on diffusion to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ransport oxygen and nutrients to their internal tissues, and</a:t>
            </a:r>
          </a:p>
          <a:p>
            <a:pPr lvl="2"/>
            <a:r>
              <a:rPr lang="en-US" dirty="0" smtClean="0"/>
              <a:t>to remove carbon dioxide and other wastes from their bodies.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Flatworms have no gills or respiratory organs, heart, blood vessels, or blood</a:t>
            </a:r>
          </a:p>
          <a:p>
            <a:r>
              <a:rPr lang="en-US" dirty="0" smtClean="0"/>
              <a:t>Some flatworms have </a:t>
            </a:r>
            <a:r>
              <a:rPr lang="en-US" b="1" u="sng" dirty="0" smtClean="0"/>
              <a:t>flame cells </a:t>
            </a:r>
            <a:r>
              <a:rPr lang="en-US" dirty="0" smtClean="0"/>
              <a:t>which are specialized cells that remove excess water from the body</a:t>
            </a:r>
          </a:p>
          <a:p>
            <a:r>
              <a:rPr lang="en-US" dirty="0" smtClean="0"/>
              <a:t>Flame cells may filter and remove metabolic wastes.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</a:p>
          <a:p>
            <a:pPr lvl="1"/>
            <a:r>
              <a:rPr lang="en-US" dirty="0" smtClean="0"/>
              <a:t>In free-living flatworms, a head enclosed </a:t>
            </a:r>
            <a:r>
              <a:rPr lang="en-US" b="1" u="sng" dirty="0" smtClean="0"/>
              <a:t>ganglia</a:t>
            </a:r>
            <a:r>
              <a:rPr lang="en-US" b="1" dirty="0" smtClean="0"/>
              <a:t>,</a:t>
            </a:r>
            <a:r>
              <a:rPr lang="en-US" dirty="0" smtClean="0"/>
              <a:t> or groups of nerve cells, that control the nervous system.</a:t>
            </a:r>
          </a:p>
          <a:p>
            <a:pPr lvl="1"/>
            <a:r>
              <a:rPr lang="en-US" dirty="0" smtClean="0"/>
              <a:t>Two long nerve cords run from the ganglia along both sides of the body.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free-living flatworms have eyespots.</a:t>
            </a:r>
          </a:p>
          <a:p>
            <a:r>
              <a:rPr lang="en-US" b="1" u="sng" dirty="0" smtClean="0"/>
              <a:t>Eyespots </a:t>
            </a:r>
            <a:r>
              <a:rPr lang="en-US" dirty="0" smtClean="0"/>
              <a:t>are groups of cells that can detect changes in light</a:t>
            </a:r>
          </a:p>
          <a:p>
            <a:r>
              <a:rPr lang="en-US" dirty="0" smtClean="0"/>
              <a:t>Most flatworms have specialized cells that detect external stimuli</a:t>
            </a:r>
          </a:p>
          <a:p>
            <a:r>
              <a:rPr lang="en-US" dirty="0" smtClean="0"/>
              <a:t>The nervous system of free-living flatworms allow them to gather information from their environment.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</a:t>
            </a:r>
          </a:p>
          <a:p>
            <a:pPr lvl="1"/>
            <a:r>
              <a:rPr lang="en-US" dirty="0" smtClean="0"/>
              <a:t>Free-living flatworms move in two ways.</a:t>
            </a:r>
          </a:p>
          <a:p>
            <a:pPr lvl="1"/>
            <a:r>
              <a:rPr lang="en-US" dirty="0" smtClean="0"/>
              <a:t>Cilia on their epidermal cells help them glide through the water and over the bottom of a stream or pond</a:t>
            </a:r>
          </a:p>
          <a:p>
            <a:pPr lvl="1"/>
            <a:r>
              <a:rPr lang="en-US" dirty="0" smtClean="0"/>
              <a:t>Muscle cells controlled by the nervous system </a:t>
            </a:r>
            <a:r>
              <a:rPr lang="en-US" dirty="0"/>
              <a:t>a</a:t>
            </a:r>
            <a:r>
              <a:rPr lang="en-US" dirty="0" smtClean="0"/>
              <a:t>llow them to twist and turn.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</a:p>
          <a:p>
            <a:pPr lvl="1"/>
            <a:r>
              <a:rPr lang="en-US" dirty="0" smtClean="0"/>
              <a:t>Most free-living flatworms are hermaphrodites that reproduce sexually</a:t>
            </a:r>
          </a:p>
          <a:p>
            <a:pPr lvl="1"/>
            <a:r>
              <a:rPr lang="en-US" dirty="0" smtClean="0"/>
              <a:t>A </a:t>
            </a:r>
            <a:r>
              <a:rPr lang="en-US" b="1" u="sng" dirty="0" smtClean="0"/>
              <a:t>hermaphrodite</a:t>
            </a:r>
            <a:r>
              <a:rPr lang="en-US" dirty="0" smtClean="0"/>
              <a:t> is an individual that has both male and female reproductive organs</a:t>
            </a:r>
          </a:p>
          <a:p>
            <a:pPr lvl="1"/>
            <a:r>
              <a:rPr lang="en-US" dirty="0" smtClean="0"/>
              <a:t>Two worms join in a pair and deliver sperm to each other</a:t>
            </a:r>
          </a:p>
          <a:p>
            <a:pPr lvl="1"/>
            <a:r>
              <a:rPr lang="en-US" dirty="0" smtClean="0"/>
              <a:t>The eggs are laid in clusters and hatch within a few weeks.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Asexual reproduction takes place by fission, in which an organism splits in two</a:t>
            </a:r>
          </a:p>
          <a:p>
            <a:r>
              <a:rPr lang="en-US" dirty="0" smtClean="0"/>
              <a:t>Each half grows new parts to become a complete organism</a:t>
            </a:r>
          </a:p>
          <a:p>
            <a:r>
              <a:rPr lang="en-US" dirty="0" smtClean="0"/>
              <a:t>Parasitic flatworms often have complex life cycles that involve both sexual and asexual reproduction.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latworm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2699"/>
            <a:ext cx="4038600" cy="6845301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of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characteristics of the three groups of flatworms?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27-1 Flatworms</a:t>
            </a:r>
            <a:endParaRPr lang="en-US" dirty="0"/>
          </a:p>
        </p:txBody>
      </p:sp>
      <p:pic>
        <p:nvPicPr>
          <p:cNvPr id="4" name="Content Placeholder 3" descr="flatwor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8116" y="1524000"/>
            <a:ext cx="7069084" cy="4639846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of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of Flatworms</a:t>
            </a:r>
          </a:p>
          <a:p>
            <a:pPr lvl="1"/>
            <a:r>
              <a:rPr lang="en-US" dirty="0" err="1" smtClean="0"/>
              <a:t>Turbellarians</a:t>
            </a:r>
            <a:endParaRPr lang="en-US" dirty="0" smtClean="0"/>
          </a:p>
          <a:p>
            <a:pPr lvl="1"/>
            <a:r>
              <a:rPr lang="en-US" dirty="0" smtClean="0"/>
              <a:t>Flukes</a:t>
            </a:r>
          </a:p>
          <a:p>
            <a:pPr lvl="1"/>
            <a:r>
              <a:rPr lang="en-US" dirty="0" smtClean="0"/>
              <a:t>Tapeworms</a:t>
            </a:r>
          </a:p>
          <a:p>
            <a:pPr lvl="1">
              <a:buNone/>
            </a:pPr>
            <a:r>
              <a:rPr lang="en-US" dirty="0" smtClean="0"/>
              <a:t>Most </a:t>
            </a:r>
            <a:r>
              <a:rPr lang="en-US" dirty="0" err="1" smtClean="0"/>
              <a:t>turbellarians</a:t>
            </a:r>
            <a:r>
              <a:rPr lang="en-US" dirty="0" smtClean="0"/>
              <a:t> are free-living </a:t>
            </a:r>
          </a:p>
          <a:p>
            <a:pPr lvl="1">
              <a:buNone/>
            </a:pPr>
            <a:r>
              <a:rPr lang="en-US" dirty="0" smtClean="0"/>
              <a:t>Moth other flatworms species are parasites.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of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Turbellarians</a:t>
            </a:r>
            <a:r>
              <a:rPr lang="en-US" dirty="0" smtClean="0"/>
              <a:t> are free-living flatworms. Most live in marine of fresh water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Most species live in the sand or mud under stones and shells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of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Flukes</a:t>
            </a:r>
          </a:p>
          <a:p>
            <a:pPr lvl="1"/>
            <a:r>
              <a:rPr lang="en-US" dirty="0" smtClean="0"/>
              <a:t>Flukes are parasitic flatworms. Most flukes infect the internal organs of their host.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Flukes can infect the blood or organs of the host.</a:t>
            </a:r>
          </a:p>
          <a:p>
            <a:r>
              <a:rPr lang="en-US" dirty="0" smtClean="0"/>
              <a:t>Some flukes are external parasites. </a:t>
            </a:r>
          </a:p>
          <a:p>
            <a:r>
              <a:rPr lang="en-US" dirty="0" smtClean="0"/>
              <a:t>In the typical life cycle of parasitic flukes, the fluke lives in multiple host.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cycle of a Blood Fluke</a:t>
            </a:r>
          </a:p>
          <a:p>
            <a:pPr lvl="1"/>
            <a:r>
              <a:rPr lang="en-US" dirty="0" smtClean="0"/>
              <a:t>A blood fluke’s primary host is a human</a:t>
            </a:r>
          </a:p>
          <a:p>
            <a:pPr lvl="1"/>
            <a:r>
              <a:rPr lang="en-US" dirty="0" smtClean="0"/>
              <a:t>Blood flukes infect humans by burrowing through the skin.</a:t>
            </a:r>
          </a:p>
          <a:p>
            <a:pPr lvl="1"/>
            <a:r>
              <a:rPr lang="en-US" dirty="0" smtClean="0"/>
              <a:t>Once inside the human, they are carried to the blood vessels of the intestines. </a:t>
            </a:r>
          </a:p>
          <a:p>
            <a:pPr lvl="1"/>
            <a:r>
              <a:rPr lang="en-US" dirty="0" smtClean="0"/>
              <a:t>In the intestines the flukes mature and reproduce. </a:t>
            </a:r>
          </a:p>
          <a:p>
            <a:pPr lvl="1"/>
            <a:r>
              <a:rPr lang="en-US" dirty="0" smtClean="0"/>
              <a:t>Embryos are released and are passed out of the body with feces.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embryos reach water, they develop into swimming larva that infect a snail ( the intermediate host) </a:t>
            </a:r>
          </a:p>
          <a:p>
            <a:r>
              <a:rPr lang="en-US" dirty="0" smtClean="0"/>
              <a:t>An intermediate host is an organism in which a parasite reproduces asexually. </a:t>
            </a:r>
          </a:p>
          <a:p>
            <a:r>
              <a:rPr lang="en-US" dirty="0" smtClean="0"/>
              <a:t>Larvae that result from asexual reproduction are released from the snail into the water to begin the life cycle again.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Tapeworms</a:t>
            </a:r>
          </a:p>
          <a:p>
            <a:pPr lvl="1"/>
            <a:r>
              <a:rPr lang="en-US" dirty="0" smtClean="0"/>
              <a:t>Tapeworms are long, flat parasitic worms that are adapted to life inside the intestines of their host. 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Tapeworm have no digestive tract and absorb digested food directly through their body walls</a:t>
            </a:r>
          </a:p>
          <a:p>
            <a:r>
              <a:rPr lang="en-US" dirty="0" smtClean="0"/>
              <a:t>The head of an adult tapeworm, called a </a:t>
            </a:r>
            <a:r>
              <a:rPr lang="en-US" b="1" u="sng" dirty="0" err="1" smtClean="0"/>
              <a:t>scolex</a:t>
            </a:r>
            <a:r>
              <a:rPr lang="en-US" dirty="0" smtClean="0"/>
              <a:t>, is a structure that can contain suckers or hooks. </a:t>
            </a:r>
          </a:p>
          <a:p>
            <a:r>
              <a:rPr lang="en-US" dirty="0" smtClean="0"/>
              <a:t>The tapeworm uses its </a:t>
            </a:r>
            <a:r>
              <a:rPr lang="en-US" dirty="0" err="1" smtClean="0"/>
              <a:t>scolex</a:t>
            </a:r>
            <a:r>
              <a:rPr lang="en-US" dirty="0" smtClean="0"/>
              <a:t> to attach to the intestinal wall of it host. </a:t>
            </a:r>
          </a:p>
          <a:p>
            <a:r>
              <a:rPr lang="en-US" dirty="0" smtClean="0"/>
              <a:t>Page 688 figure 27-6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/>
              <a:t>Proglottids</a:t>
            </a:r>
            <a:r>
              <a:rPr lang="en-US" b="1" u="sng" dirty="0" smtClean="0"/>
              <a:t> </a:t>
            </a:r>
            <a:r>
              <a:rPr lang="en-US" dirty="0" smtClean="0"/>
              <a:t>are the segment that make up most of the worm’s body. </a:t>
            </a:r>
          </a:p>
          <a:p>
            <a:r>
              <a:rPr lang="en-US" dirty="0" smtClean="0"/>
              <a:t>Mature </a:t>
            </a:r>
            <a:r>
              <a:rPr lang="en-US" dirty="0" err="1" smtClean="0"/>
              <a:t>proglottids</a:t>
            </a:r>
            <a:r>
              <a:rPr lang="en-US" dirty="0" smtClean="0"/>
              <a:t> contain both male and female reproductive organs</a:t>
            </a:r>
          </a:p>
          <a:p>
            <a:r>
              <a:rPr lang="en-US" dirty="0" smtClean="0"/>
              <a:t>Sperm produced by the </a:t>
            </a:r>
            <a:r>
              <a:rPr lang="en-US" b="1" u="sng" dirty="0" smtClean="0"/>
              <a:t>testes </a:t>
            </a:r>
            <a:r>
              <a:rPr lang="en-US" dirty="0" smtClean="0"/>
              <a:t>(male reproductive organs), can fertilize eggs of other tapeworms or of the same individual.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eggs are fertilized, the </a:t>
            </a:r>
            <a:r>
              <a:rPr lang="en-US" dirty="0" err="1" smtClean="0"/>
              <a:t>proglottids</a:t>
            </a:r>
            <a:r>
              <a:rPr lang="en-US" dirty="0" smtClean="0"/>
              <a:t> break off and burst to release the zygotes. </a:t>
            </a:r>
          </a:p>
          <a:p>
            <a:r>
              <a:rPr lang="en-US" dirty="0" smtClean="0"/>
              <a:t>The zygotes are passed out of the host in feces</a:t>
            </a:r>
          </a:p>
          <a:p>
            <a:r>
              <a:rPr lang="en-US" dirty="0" smtClean="0"/>
              <a:t>The eggs ingested be an intermediate host hatch and grow into larvae.</a:t>
            </a:r>
          </a:p>
          <a:p>
            <a:r>
              <a:rPr lang="en-US" dirty="0" smtClean="0"/>
              <a:t>Larvae burrow into the intermediate host’s muscle tissue.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Flatworm?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defining features of flatworms?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Larvae from a dormant protective stage called a cyst</a:t>
            </a:r>
          </a:p>
          <a:p>
            <a:r>
              <a:rPr lang="en-US" dirty="0" smtClean="0"/>
              <a:t>If a human eats incompletely cooked meat containing these cysts, the larvae become active and grow into adult worms within the humans' intestines, beginning the cycle again.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flatworm?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Flatworms are soft, flattened worms that have tissues and internal organ systems. </a:t>
            </a:r>
          </a:p>
          <a:p>
            <a:r>
              <a:rPr lang="en-US" dirty="0" smtClean="0"/>
              <a:t>They are the simplest animals to have three embryonic germ layers, bilateral symmetry, and </a:t>
            </a:r>
            <a:r>
              <a:rPr lang="en-US" dirty="0" err="1" smtClean="0"/>
              <a:t>cephalization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Flatworm?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Flatworm are </a:t>
            </a:r>
            <a:r>
              <a:rPr lang="en-US" b="1" u="sng" dirty="0" err="1" smtClean="0"/>
              <a:t>acoelmates</a:t>
            </a:r>
            <a:r>
              <a:rPr lang="en-US" dirty="0" smtClean="0"/>
              <a:t>, which means they have no </a:t>
            </a:r>
            <a:r>
              <a:rPr lang="en-US" dirty="0" err="1" smtClean="0"/>
              <a:t>coelom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u="sng" dirty="0" err="1" smtClean="0"/>
              <a:t>coelom</a:t>
            </a:r>
            <a:r>
              <a:rPr lang="en-US" dirty="0" smtClean="0"/>
              <a:t> is a fluid-filled body cavity that is lined with tissue derived from mesoderm</a:t>
            </a:r>
          </a:p>
          <a:p>
            <a:r>
              <a:rPr lang="en-US" dirty="0" smtClean="0"/>
              <a:t>The digestive cavity is the only body cavity in a flatworm</a:t>
            </a:r>
          </a:p>
          <a:p>
            <a:r>
              <a:rPr lang="en-US" dirty="0" smtClean="0"/>
              <a:t>Flatworms have bilateral symmetry.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Flatworm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germ layers of a flatworm</a:t>
            </a:r>
          </a:p>
          <a:p>
            <a:pPr lvl="1"/>
            <a:r>
              <a:rPr lang="en-US" dirty="0" smtClean="0"/>
              <a:t>Ectoderm</a:t>
            </a:r>
          </a:p>
          <a:p>
            <a:pPr lvl="1"/>
            <a:r>
              <a:rPr lang="en-US" dirty="0" smtClean="0"/>
              <a:t>Mesoderm</a:t>
            </a:r>
          </a:p>
          <a:p>
            <a:pPr lvl="1"/>
            <a:r>
              <a:rPr lang="en-US" dirty="0" smtClean="0"/>
              <a:t>Endoderm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Digestive cavity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Page 683 Figure 27-1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and Function in Flatworms</a:t>
            </a:r>
          </a:p>
          <a:p>
            <a:pPr lvl="1"/>
            <a:r>
              <a:rPr lang="en-US" dirty="0" smtClean="0"/>
              <a:t>Flatworms are thin and most of their cells are close to the external environment.</a:t>
            </a:r>
          </a:p>
          <a:p>
            <a:pPr lvl="1"/>
            <a:r>
              <a:rPr lang="en-US" dirty="0" smtClean="0"/>
              <a:t>All flatworms rely on diffusion for respiration, excretion, and circulation.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Free-living flatworms have organ systems for digestion, excretion, response and reproduction.</a:t>
            </a:r>
          </a:p>
          <a:p>
            <a:r>
              <a:rPr lang="en-US" dirty="0" smtClean="0"/>
              <a:t>Parasitic species are typically simpler in structure than free-living flatworms.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and Function in Flatworms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Feeding</a:t>
            </a:r>
          </a:p>
          <a:p>
            <a:pPr lvl="1"/>
            <a:r>
              <a:rPr lang="en-US" dirty="0" smtClean="0"/>
              <a:t>Flatworms have a digestive cavity with a single opening through which both food and wastes pass</a:t>
            </a:r>
          </a:p>
          <a:p>
            <a:pPr lvl="1"/>
            <a:r>
              <a:rPr lang="en-US" dirty="0" smtClean="0"/>
              <a:t>Near the mouth is a muscular tube called a </a:t>
            </a:r>
            <a:r>
              <a:rPr lang="en-US" b="1" u="sng" dirty="0" smtClean="0"/>
              <a:t>pharynx</a:t>
            </a:r>
          </a:p>
          <a:p>
            <a:pPr lvl="1"/>
            <a:r>
              <a:rPr lang="en-US" dirty="0" smtClean="0"/>
              <a:t>Flatworms extend the pharynx out of the mouth. The pharynx then pumps food into the digestive cavity.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1072</Words>
  <Application>Microsoft Office PowerPoint</Application>
  <PresentationFormat>On-screen Show (4:3)</PresentationFormat>
  <Paragraphs>120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Chapter 27 Worms and Mollusks</vt:lpstr>
      <vt:lpstr>27-1 Flatworms</vt:lpstr>
      <vt:lpstr>What is a Flatworm?</vt:lpstr>
      <vt:lpstr>What is a flatworm?</vt:lpstr>
      <vt:lpstr>What is a Flatworm?</vt:lpstr>
      <vt:lpstr>What is a Flatworm</vt:lpstr>
      <vt:lpstr>Form and Function in Flatworms</vt:lpstr>
      <vt:lpstr>Form and Function in Flatworms</vt:lpstr>
      <vt:lpstr>Form and Function in Flatworms</vt:lpstr>
      <vt:lpstr>Form and Function in Flatworms</vt:lpstr>
      <vt:lpstr>Form and Function in Flatworms</vt:lpstr>
      <vt:lpstr>Form and Function in Flatworms</vt:lpstr>
      <vt:lpstr>Form and Function in Flatworms</vt:lpstr>
      <vt:lpstr>Form and Function in Flatworms</vt:lpstr>
      <vt:lpstr>Form and Function in Flatworms</vt:lpstr>
      <vt:lpstr>Form and Function in Flatworms</vt:lpstr>
      <vt:lpstr>Form and Function in Flatworms</vt:lpstr>
      <vt:lpstr>Slide 18</vt:lpstr>
      <vt:lpstr>Groups of Flatworms</vt:lpstr>
      <vt:lpstr>Groups of Flatworms</vt:lpstr>
      <vt:lpstr>Groups of Flatworms</vt:lpstr>
      <vt:lpstr>Groups of Flatworms</vt:lpstr>
      <vt:lpstr>Form and Function in Flatworms</vt:lpstr>
      <vt:lpstr>Form and Function in Flatworms</vt:lpstr>
      <vt:lpstr>Form and Function in Flatworms</vt:lpstr>
      <vt:lpstr>Form and Function in Flatworms</vt:lpstr>
      <vt:lpstr>Form and Function in Flatworms</vt:lpstr>
      <vt:lpstr>Form and Function in Flatworms</vt:lpstr>
      <vt:lpstr>Form and Function in Flatworms</vt:lpstr>
      <vt:lpstr>Form and Function in Flatworms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 Worms and Mollusks</dc:title>
  <dc:creator>Carrie Maxwell</dc:creator>
  <cp:lastModifiedBy>Carrie Maxwell</cp:lastModifiedBy>
  <cp:revision>2</cp:revision>
  <dcterms:created xsi:type="dcterms:W3CDTF">2013-04-07T19:38:24Z</dcterms:created>
  <dcterms:modified xsi:type="dcterms:W3CDTF">2013-04-07T21:03:50Z</dcterms:modified>
</cp:coreProperties>
</file>